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4"/>
  </p:notesMasterIdLst>
  <p:sldIdLst>
    <p:sldId id="257" r:id="rId2"/>
    <p:sldId id="256" r:id="rId3"/>
    <p:sldId id="259" r:id="rId4"/>
    <p:sldId id="258" r:id="rId5"/>
    <p:sldId id="260" r:id="rId6"/>
    <p:sldId id="261" r:id="rId7"/>
    <p:sldId id="278"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89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7E13A-CF38-4B38-9B15-EA52AA1660F0}" type="datetimeFigureOut">
              <a:rPr lang="en-US" smtClean="0"/>
              <a:t>08/11/2011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F425CB-6986-4C68-A84F-AEA1CBE3058F}" type="slidenum">
              <a:rPr lang="en-US" smtClean="0"/>
              <a:t>‹#›</a:t>
            </a:fld>
            <a:endParaRPr lang="en-US"/>
          </a:p>
        </p:txBody>
      </p:sp>
    </p:spTree>
    <p:extLst>
      <p:ext uri="{BB962C8B-B14F-4D97-AF65-F5344CB8AC3E}">
        <p14:creationId xmlns:p14="http://schemas.microsoft.com/office/powerpoint/2010/main" val="2625976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a:t>
            </a:fld>
            <a:endParaRPr lang="en-US"/>
          </a:p>
        </p:txBody>
      </p:sp>
    </p:spTree>
    <p:extLst>
      <p:ext uri="{BB962C8B-B14F-4D97-AF65-F5344CB8AC3E}">
        <p14:creationId xmlns:p14="http://schemas.microsoft.com/office/powerpoint/2010/main" val="127534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11</a:t>
            </a:fld>
            <a:endParaRPr lang="en-US"/>
          </a:p>
        </p:txBody>
      </p:sp>
    </p:spTree>
    <p:extLst>
      <p:ext uri="{BB962C8B-B14F-4D97-AF65-F5344CB8AC3E}">
        <p14:creationId xmlns:p14="http://schemas.microsoft.com/office/powerpoint/2010/main" val="2361139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Hệ Quản Trị CSDL  </a:t>
            </a:r>
            <a:endParaRPr lang="en-US"/>
          </a:p>
        </p:txBody>
      </p:sp>
      <p:sp>
        <p:nvSpPr>
          <p:cNvPr id="8" name="Footer Placeholder 7"/>
          <p:cNvSpPr>
            <a:spLocks noGrp="1"/>
          </p:cNvSpPr>
          <p:nvPr>
            <p:ph type="ftr" sz="quarter" idx="11"/>
          </p:nvPr>
        </p:nvSpPr>
        <p:spPr/>
        <p:txBody>
          <a:bodyPr/>
          <a:lstStyle/>
          <a:p>
            <a:r>
              <a:rPr lang="vi-VN" smtClean="0"/>
              <a:t>Khoa CNTT - CĐKT Lý Tự Trọng</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Hệ Quản Trị CSDL  </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Hệ Quản Trị CSDL  </a:t>
            </a:r>
            <a:endParaRPr lang="en-US"/>
          </a:p>
        </p:txBody>
      </p:sp>
      <p:sp>
        <p:nvSpPr>
          <p:cNvPr id="3" name="Footer Placeholder 2"/>
          <p:cNvSpPr>
            <a:spLocks noGrp="1"/>
          </p:cNvSpPr>
          <p:nvPr>
            <p:ph type="ftr" sz="quarter" idx="11"/>
          </p:nvPr>
        </p:nvSpPr>
        <p:spPr/>
        <p:txBody>
          <a:bodyPr/>
          <a:lstStyle/>
          <a:p>
            <a:r>
              <a:rPr lang="vi-VN" smtClean="0"/>
              <a:t>Khoa CNTT - CĐKT Lý Tự Trọng</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lang="en-US" smtClean="0"/>
              <a:t>Hệ Quản Trị CSDL  </a:t>
            </a: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vi-VN" smtClean="0"/>
              <a:t>Khoa CNTT - CĐKT Lý Tự Trọng</a:t>
            </a: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a:t>G</a:t>
            </a:r>
            <a:r>
              <a:rPr lang="en-US" smtClean="0"/>
              <a:t>iống </a:t>
            </a:r>
            <a:r>
              <a:rPr lang="en-US"/>
              <a:t>như ý nghĩa của việc sử dụng thủ tục dùng chung trong những ngôn ngữ lập trình khác. Thủ tục trong SQL Server dùng tạo ra những xử lý thường dùng bên trong ứng dụng và nhằm để chia nhỏ các xử lý theo mô hình thiết kế xử lý top-down –(top-down? Chia nhỏ xử lý phức tạp thành các xử lý nhỏ dần, đơn giản hoá các xử lý phức tạp).</a:t>
            </a:r>
          </a:p>
        </p:txBody>
      </p:sp>
      <p:sp>
        <p:nvSpPr>
          <p:cNvPr id="2" name="Footer Placeholder 1"/>
          <p:cNvSpPr>
            <a:spLocks noGrp="1"/>
          </p:cNvSpPr>
          <p:nvPr>
            <p:ph type="ftr" sz="quarter" idx="11"/>
          </p:nvPr>
        </p:nvSpPr>
        <p:spPr>
          <a:xfrm>
            <a:off x="2667000" y="0"/>
            <a:ext cx="4114800" cy="329184"/>
          </a:xfrm>
        </p:spPr>
        <p:txBody>
          <a:bodyPr/>
          <a:lstStyle/>
          <a:p>
            <a:r>
              <a:rPr lang="vi-VN" b="1" smtClean="0"/>
              <a:t>Khoa </a:t>
            </a:r>
            <a:r>
              <a:rPr lang="vi-VN" b="1"/>
              <a:t>CNTT - CĐKT Lý Tự Trọng</a:t>
            </a:r>
            <a:endParaRPr lang="en-US" b="1"/>
          </a:p>
        </p:txBody>
      </p:sp>
      <p:sp>
        <p:nvSpPr>
          <p:cNvPr id="4" name="Date Placeholder 3"/>
          <p:cNvSpPr>
            <a:spLocks noGrp="1"/>
          </p:cNvSpPr>
          <p:nvPr>
            <p:ph type="dt" sz="half" idx="10"/>
          </p:nvPr>
        </p:nvSpPr>
        <p:spPr/>
        <p:txBody>
          <a:bodyPr/>
          <a:lstStyle/>
          <a:p>
            <a:r>
              <a:rPr lang="en-US" b="1" smtClean="0"/>
              <a:t>Hệ Quản Trị CSDL  </a:t>
            </a:r>
            <a:endParaRPr lang="en-US" b="1"/>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425035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4000" b="1" smtClean="0"/>
              <a:t>4.   Cách xây dựng thủ tục </a:t>
            </a:r>
            <a:endParaRPr lang="en-US" sz="4000">
              <a:solidFill>
                <a:srgbClr val="C00000"/>
              </a:solidFill>
            </a:endParaRPr>
          </a:p>
        </p:txBody>
      </p:sp>
      <p:sp>
        <p:nvSpPr>
          <p:cNvPr id="3" name="Content Placeholder 2"/>
          <p:cNvSpPr>
            <a:spLocks noGrp="1"/>
          </p:cNvSpPr>
          <p:nvPr>
            <p:ph idx="1"/>
          </p:nvPr>
        </p:nvSpPr>
        <p:spPr/>
        <p:txBody>
          <a:bodyPr/>
          <a:lstStyle/>
          <a:p>
            <a:r>
              <a:rPr lang="en-US"/>
              <a:t>RECOMPILE 	Thông thường, thủ tục sẽ được phân tích, tối ưu và dịch sẵn ở lần gọi đầu tiên. Nếu tuỳ chọn WITH RECOMPILE được chỉ định, thủ tục sẽ được dịch lại mỗi khi được gọi. 	</a:t>
            </a:r>
          </a:p>
          <a:p>
            <a:r>
              <a:rPr lang="en-US"/>
              <a:t>ENCRYPTION 	Thủ tục sẽ được mã hoá nếu tuỳ chọn WITH ENCRYPTION được chỉ định. Nếu thủ tục đã được mã hoá, ta không thể xem được nội dung của thủ tục.</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35666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lvl="0"/>
            <a:r>
              <a:rPr lang="en-US" sz="3600" b="1">
                <a:solidFill>
                  <a:srgbClr val="C00000"/>
                </a:solidFill>
              </a:rPr>
              <a:t>5</a:t>
            </a:r>
            <a:r>
              <a:rPr lang="en-US" sz="3600" b="1" smtClean="0">
                <a:solidFill>
                  <a:srgbClr val="C00000"/>
                </a:solidFill>
              </a:rPr>
              <a:t>. </a:t>
            </a:r>
            <a:r>
              <a:rPr lang="en-US" b="1"/>
              <a:t>Cú pháp gọi thực thi thủ tục</a:t>
            </a:r>
            <a:endParaRPr lang="en-US"/>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93512651"/>
              </p:ext>
            </p:extLst>
          </p:nvPr>
        </p:nvGraphicFramePr>
        <p:xfrm>
          <a:off x="685800" y="1295400"/>
          <a:ext cx="7162800" cy="4114800"/>
        </p:xfrm>
        <a:graphic>
          <a:graphicData uri="http://schemas.openxmlformats.org/drawingml/2006/table">
            <a:tbl>
              <a:tblPr firstRow="1" firstCol="1" bandRow="1">
                <a:tableStyleId>{5C22544A-7EE6-4342-B048-85BDC9FD1C3A}</a:tableStyleId>
              </a:tblPr>
              <a:tblGrid>
                <a:gridCol w="7162800"/>
              </a:tblGrid>
              <a:tr h="1311641">
                <a:tc>
                  <a:txBody>
                    <a:bodyPr/>
                    <a:lstStyle/>
                    <a:p>
                      <a:pPr marL="0" marR="0" algn="just">
                        <a:lnSpc>
                          <a:spcPct val="150000"/>
                        </a:lnSpc>
                        <a:spcBef>
                          <a:spcPts val="0"/>
                        </a:spcBef>
                        <a:spcAft>
                          <a:spcPts val="0"/>
                        </a:spcAft>
                      </a:pPr>
                      <a:r>
                        <a:rPr lang="en-US" sz="3200">
                          <a:effectLst/>
                        </a:rPr>
                        <a:t>EXEC[UTE] tên_thủ_tuc</a:t>
                      </a:r>
                      <a:endParaRPr lang="en-US" sz="3200">
                        <a:effectLst/>
                        <a:latin typeface="Times New Roman"/>
                        <a:ea typeface="SimSun"/>
                      </a:endParaRPr>
                    </a:p>
                  </a:txBody>
                  <a:tcPr marL="68580" marR="68580" marT="0" marB="0"/>
                </a:tc>
              </a:tr>
              <a:tr h="2803159">
                <a:tc>
                  <a:txBody>
                    <a:bodyPr/>
                    <a:lstStyle/>
                    <a:p>
                      <a:pPr marL="0" marR="0" algn="just">
                        <a:lnSpc>
                          <a:spcPct val="150000"/>
                        </a:lnSpc>
                        <a:spcBef>
                          <a:spcPts val="0"/>
                        </a:spcBef>
                        <a:spcAft>
                          <a:spcPts val="0"/>
                        </a:spcAft>
                      </a:pPr>
                      <a:r>
                        <a:rPr lang="en-US" sz="3200">
                          <a:effectLst/>
                        </a:rPr>
                        <a:t>Ví dụ: gọi thực hiện thủ tục SPUD_1</a:t>
                      </a:r>
                    </a:p>
                    <a:p>
                      <a:pPr marL="0" marR="0" algn="just">
                        <a:lnSpc>
                          <a:spcPct val="150000"/>
                        </a:lnSpc>
                        <a:spcBef>
                          <a:spcPts val="0"/>
                        </a:spcBef>
                        <a:spcAft>
                          <a:spcPts val="0"/>
                        </a:spcAft>
                      </a:pPr>
                      <a:r>
                        <a:rPr lang="en-US" sz="3200">
                          <a:effectLst/>
                        </a:rPr>
                        <a:t>EXEC  SPUD_1</a:t>
                      </a:r>
                      <a:endParaRPr lang="en-US" sz="3200">
                        <a:effectLst/>
                        <a:latin typeface="Times New Roman"/>
                        <a:ea typeface="SimSun"/>
                      </a:endParaRPr>
                    </a:p>
                  </a:txBody>
                  <a:tcPr marL="68580" marR="68580" marT="0" marB="0"/>
                </a:tc>
              </a:tr>
            </a:tbl>
          </a:graphicData>
        </a:graphic>
      </p:graphicFrame>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Date Placeholder 5"/>
          <p:cNvSpPr>
            <a:spLocks noGrp="1"/>
          </p:cNvSpPr>
          <p:nvPr>
            <p:ph type="dt" sz="half" idx="10"/>
          </p:nvPr>
        </p:nvSpPr>
        <p:spPr/>
        <p:txBody>
          <a:bodyPr/>
          <a:lstStyle/>
          <a:p>
            <a:r>
              <a:rPr lang="en-US" smtClean="0"/>
              <a:t>Hệ Quản Trị CSDL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3884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6. </a:t>
            </a:r>
            <a:r>
              <a:rPr lang="en-US" b="1"/>
              <a:t>Cú pháp thay sửa đổi nội dung của thủ tục (ALTER PROCEDURE)</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01335813"/>
              </p:ext>
            </p:extLst>
          </p:nvPr>
        </p:nvGraphicFramePr>
        <p:xfrm>
          <a:off x="533400" y="1981200"/>
          <a:ext cx="8153400" cy="4419600"/>
        </p:xfrm>
        <a:graphic>
          <a:graphicData uri="http://schemas.openxmlformats.org/drawingml/2006/table">
            <a:tbl>
              <a:tblPr firstRow="1" firstCol="1" bandRow="1">
                <a:tableStyleId>{5C22544A-7EE6-4342-B048-85BDC9FD1C3A}</a:tableStyleId>
              </a:tblPr>
              <a:tblGrid>
                <a:gridCol w="8153400"/>
              </a:tblGrid>
              <a:tr h="2946400">
                <a:tc>
                  <a:txBody>
                    <a:bodyPr/>
                    <a:lstStyle/>
                    <a:p>
                      <a:pPr marL="0" marR="0" algn="just">
                        <a:spcBef>
                          <a:spcPts val="0"/>
                        </a:spcBef>
                        <a:spcAft>
                          <a:spcPts val="0"/>
                        </a:spcAft>
                      </a:pPr>
                      <a:r>
                        <a:rPr lang="en-US" sz="3200">
                          <a:effectLst/>
                        </a:rPr>
                        <a:t>ALTER PROC[EDURE] tên_thủ_tục</a:t>
                      </a:r>
                    </a:p>
                    <a:p>
                      <a:pPr marL="0" marR="0" algn="just">
                        <a:spcBef>
                          <a:spcPts val="0"/>
                        </a:spcBef>
                        <a:spcAft>
                          <a:spcPts val="0"/>
                        </a:spcAft>
                      </a:pPr>
                      <a:r>
                        <a:rPr lang="en-US" sz="3200">
                          <a:effectLst/>
                        </a:rPr>
                        <a:t>AS</a:t>
                      </a:r>
                    </a:p>
                    <a:p>
                      <a:pPr marL="0" marR="0" algn="just">
                        <a:spcBef>
                          <a:spcPts val="0"/>
                        </a:spcBef>
                        <a:spcAft>
                          <a:spcPts val="0"/>
                        </a:spcAft>
                      </a:pPr>
                      <a:r>
                        <a:rPr lang="en-US" sz="3200">
                          <a:effectLst/>
                        </a:rPr>
                        <a:t>[DECLARE biến_cục_bộ]</a:t>
                      </a:r>
                    </a:p>
                    <a:p>
                      <a:pPr marL="0" marR="0" algn="just">
                        <a:spcBef>
                          <a:spcPts val="0"/>
                        </a:spcBef>
                        <a:spcAft>
                          <a:spcPts val="0"/>
                        </a:spcAft>
                      </a:pPr>
                      <a:r>
                        <a:rPr lang="en-US" sz="3200">
                          <a:effectLst/>
                        </a:rPr>
                        <a:t>Các lệnh</a:t>
                      </a:r>
                      <a:r>
                        <a:rPr lang="en-US" sz="2000">
                          <a:effectLst/>
                        </a:rPr>
                        <a:t> </a:t>
                      </a:r>
                      <a:endParaRPr lang="en-US" sz="3200">
                        <a:effectLst/>
                        <a:latin typeface="Times New Roman"/>
                        <a:ea typeface="SimSun"/>
                      </a:endParaRPr>
                    </a:p>
                  </a:txBody>
                  <a:tcPr marL="68580" marR="68580" marT="0" marB="0"/>
                </a:tc>
              </a:tr>
              <a:tr h="1473200">
                <a:tc>
                  <a:txBody>
                    <a:bodyPr/>
                    <a:lstStyle/>
                    <a:p>
                      <a:pPr marL="0" marR="0" algn="just">
                        <a:spcBef>
                          <a:spcPts val="0"/>
                        </a:spcBef>
                        <a:spcAft>
                          <a:spcPts val="0"/>
                        </a:spcAft>
                      </a:pPr>
                      <a:r>
                        <a:rPr lang="en-US" sz="3200">
                          <a:effectLst/>
                        </a:rPr>
                        <a:t>Chúng ta cũng có thể thay đổi nội dung của thủ tục trong tiện ích Enterprise manager.</a:t>
                      </a:r>
                      <a:endParaRPr lang="en-US" sz="32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176371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mtClean="0"/>
              <a:t>7. </a:t>
            </a:r>
            <a:r>
              <a:rPr lang="en-US" b="1"/>
              <a:t>Cú pháp huỷ thủ tục(DROP PROCEDURE</a:t>
            </a:r>
            <a:r>
              <a:rPr lang="en-US" b="1" smtClean="0"/>
              <a:t>)</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9488679"/>
              </p:ext>
            </p:extLst>
          </p:nvPr>
        </p:nvGraphicFramePr>
        <p:xfrm>
          <a:off x="533400" y="1981200"/>
          <a:ext cx="8153400" cy="4419600"/>
        </p:xfrm>
        <a:graphic>
          <a:graphicData uri="http://schemas.openxmlformats.org/drawingml/2006/table">
            <a:tbl>
              <a:tblPr firstRow="1" firstCol="1" bandRow="1">
                <a:tableStyleId>{5C22544A-7EE6-4342-B048-85BDC9FD1C3A}</a:tableStyleId>
              </a:tblPr>
              <a:tblGrid>
                <a:gridCol w="8153400"/>
              </a:tblGrid>
              <a:tr h="2209800">
                <a:tc>
                  <a:txBody>
                    <a:bodyPr/>
                    <a:lstStyle/>
                    <a:p>
                      <a:pPr marL="0" marR="0" algn="just">
                        <a:lnSpc>
                          <a:spcPct val="150000"/>
                        </a:lnSpc>
                        <a:spcBef>
                          <a:spcPts val="0"/>
                        </a:spcBef>
                        <a:spcAft>
                          <a:spcPts val="0"/>
                        </a:spcAft>
                      </a:pPr>
                      <a:r>
                        <a:rPr lang="en-US" sz="3200">
                          <a:effectLst/>
                        </a:rPr>
                        <a:t>DROP PRO[EDURE] tên_thủ_tục</a:t>
                      </a:r>
                      <a:endParaRPr lang="en-US" sz="3200">
                        <a:effectLst/>
                        <a:latin typeface="Times New Roman"/>
                        <a:ea typeface="SimSun"/>
                      </a:endParaRPr>
                    </a:p>
                  </a:txBody>
                  <a:tcPr marL="68580" marR="68580" marT="0" marB="0"/>
                </a:tc>
              </a:tr>
              <a:tr h="2209800">
                <a:tc>
                  <a:txBody>
                    <a:bodyPr/>
                    <a:lstStyle/>
                    <a:p>
                      <a:pPr marL="0" marR="0" algn="just">
                        <a:lnSpc>
                          <a:spcPct val="150000"/>
                        </a:lnSpc>
                        <a:spcBef>
                          <a:spcPts val="0"/>
                        </a:spcBef>
                        <a:spcAft>
                          <a:spcPts val="0"/>
                        </a:spcAft>
                      </a:pPr>
                      <a:r>
                        <a:rPr lang="en-US" sz="3200">
                          <a:effectLst/>
                        </a:rPr>
                        <a:t>Cẩn thận khi huỷ bỏ vì không có cơ hội phục hồi lại</a:t>
                      </a:r>
                      <a:endParaRPr lang="en-US" sz="32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238612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8. </a:t>
            </a:r>
            <a:r>
              <a:rPr lang="en-US" b="1"/>
              <a:t>Các kiểu Stored Procedure</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37494880"/>
              </p:ext>
            </p:extLst>
          </p:nvPr>
        </p:nvGraphicFramePr>
        <p:xfrm>
          <a:off x="533400" y="1676400"/>
          <a:ext cx="8229600" cy="4800600"/>
        </p:xfrm>
        <a:graphic>
          <a:graphicData uri="http://schemas.openxmlformats.org/drawingml/2006/table">
            <a:tbl>
              <a:tblPr firstRow="1" firstCol="1" bandRow="1">
                <a:tableStyleId>{5C22544A-7EE6-4342-B048-85BDC9FD1C3A}</a:tableStyleId>
              </a:tblPr>
              <a:tblGrid>
                <a:gridCol w="8229600"/>
              </a:tblGrid>
              <a:tr h="585439">
                <a:tc>
                  <a:txBody>
                    <a:bodyPr/>
                    <a:lstStyle/>
                    <a:p>
                      <a:pPr marL="0" marR="0" algn="just">
                        <a:spcBef>
                          <a:spcPts val="0"/>
                        </a:spcBef>
                        <a:spcAft>
                          <a:spcPts val="0"/>
                        </a:spcAft>
                      </a:pPr>
                      <a:r>
                        <a:rPr lang="en-US" sz="2800">
                          <a:effectLst/>
                        </a:rPr>
                        <a:t>a. Các stored procedure hệ thống</a:t>
                      </a:r>
                      <a:endParaRPr lang="en-US" sz="2800">
                        <a:effectLst/>
                        <a:latin typeface="Times New Roman"/>
                        <a:ea typeface="SimSun"/>
                      </a:endParaRPr>
                    </a:p>
                  </a:txBody>
                  <a:tcPr marL="68580" marR="68580" marT="0" marB="0"/>
                </a:tc>
              </a:tr>
              <a:tr h="4215161">
                <a:tc>
                  <a:txBody>
                    <a:bodyPr/>
                    <a:lstStyle/>
                    <a:p>
                      <a:pPr marL="0" marR="0" algn="just">
                        <a:spcBef>
                          <a:spcPts val="0"/>
                        </a:spcBef>
                        <a:spcAft>
                          <a:spcPts val="0"/>
                        </a:spcAft>
                      </a:pPr>
                      <a:r>
                        <a:rPr lang="en-US" sz="2800">
                          <a:effectLst/>
                        </a:rPr>
                        <a:t>Thủ tục của hệ thống luôn luôn bắt đầu bằng sp_...</a:t>
                      </a:r>
                    </a:p>
                    <a:p>
                      <a:pPr marL="0" marR="0" algn="just">
                        <a:spcBef>
                          <a:spcPts val="0"/>
                        </a:spcBef>
                        <a:spcAft>
                          <a:spcPts val="0"/>
                        </a:spcAft>
                      </a:pPr>
                      <a:r>
                        <a:rPr lang="en-US" sz="2800">
                          <a:effectLst/>
                        </a:rPr>
                        <a:t>Ví dụ: thủ tục sp_hepltext, thủ tục này dùng để xem nội dung của một thủ tục do người dùng định nghĩa.</a:t>
                      </a:r>
                    </a:p>
                    <a:p>
                      <a:pPr marL="0" marR="0" algn="just">
                        <a:spcBef>
                          <a:spcPts val="0"/>
                        </a:spcBef>
                        <a:spcAft>
                          <a:spcPts val="0"/>
                        </a:spcAft>
                      </a:pPr>
                      <a:r>
                        <a:rPr lang="en-US" sz="2800">
                          <a:effectLst/>
                        </a:rPr>
                        <a:t>	</a:t>
                      </a:r>
                      <a:r>
                        <a:rPr lang="en-US" sz="2800" smtClean="0">
                          <a:effectLst/>
                        </a:rPr>
                        <a:t>EXEC</a:t>
                      </a:r>
                      <a:r>
                        <a:rPr lang="en-US" sz="2800" baseline="0" smtClean="0">
                          <a:effectLst/>
                        </a:rPr>
                        <a:t> </a:t>
                      </a:r>
                      <a:r>
                        <a:rPr lang="en-US" sz="2800" smtClean="0">
                          <a:effectLst/>
                        </a:rPr>
                        <a:t>sp_helptext </a:t>
                      </a:r>
                      <a:r>
                        <a:rPr lang="en-US" sz="2800">
                          <a:effectLst/>
                        </a:rPr>
                        <a:t>&lt;tên_thủ_tục_cần_xem_nội_dung&gt;</a:t>
                      </a:r>
                      <a:endParaRPr lang="en-US" sz="28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11199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49498460"/>
              </p:ext>
            </p:extLst>
          </p:nvPr>
        </p:nvGraphicFramePr>
        <p:xfrm>
          <a:off x="381000" y="762000"/>
          <a:ext cx="8382000" cy="5791200"/>
        </p:xfrm>
        <a:graphic>
          <a:graphicData uri="http://schemas.openxmlformats.org/drawingml/2006/table">
            <a:tbl>
              <a:tblPr firstRow="1" firstCol="1" bandRow="1">
                <a:tableStyleId>{5C22544A-7EE6-4342-B048-85BDC9FD1C3A}</a:tableStyleId>
              </a:tblPr>
              <a:tblGrid>
                <a:gridCol w="8382000"/>
              </a:tblGrid>
              <a:tr h="5791200">
                <a:tc>
                  <a:txBody>
                    <a:bodyPr/>
                    <a:lstStyle/>
                    <a:p>
                      <a:pPr marL="0" marR="0" algn="just">
                        <a:spcBef>
                          <a:spcPts val="0"/>
                        </a:spcBef>
                        <a:spcAft>
                          <a:spcPts val="0"/>
                        </a:spcAft>
                      </a:pPr>
                      <a:r>
                        <a:rPr lang="en-US" sz="2400">
                          <a:effectLst/>
                        </a:rPr>
                        <a:t>b. Thủ tục do người dùng định nghĩa</a:t>
                      </a:r>
                    </a:p>
                    <a:p>
                      <a:pPr marL="0" marR="0" algn="just">
                        <a:spcBef>
                          <a:spcPts val="0"/>
                        </a:spcBef>
                        <a:spcAft>
                          <a:spcPts val="0"/>
                        </a:spcAft>
                      </a:pPr>
                      <a:r>
                        <a:rPr lang="en-US" sz="2400">
                          <a:effectLst/>
                        </a:rPr>
                        <a:t>	b1. Tham số đầu vào (Input): là loại tham số cho phép chúng ta có thể truyền vào các giá trị cho những xử lý bên trong thủ tục . các giá trị này thật cần thiết cho các hành động tính toán bên trong thủ tục nội tại.</a:t>
                      </a:r>
                    </a:p>
                    <a:p>
                      <a:pPr marL="342900" marR="0" lvl="0" indent="-342900" algn="just">
                        <a:spcBef>
                          <a:spcPts val="0"/>
                        </a:spcBef>
                        <a:spcAft>
                          <a:spcPts val="0"/>
                        </a:spcAft>
                        <a:buFont typeface="Symbol"/>
                        <a:buChar char=""/>
                      </a:pPr>
                      <a:r>
                        <a:rPr lang="en-US" sz="2400" u="sng">
                          <a:effectLst/>
                        </a:rPr>
                        <a:t>Vài ghi chú nhỏ:</a:t>
                      </a:r>
                      <a:r>
                        <a:rPr lang="en-US" sz="2400">
                          <a:effectLst/>
                        </a:rPr>
                        <a:t> </a:t>
                      </a:r>
                    </a:p>
                    <a:p>
                      <a:pPr marL="342900" marR="0" lvl="0" indent="-342900" algn="just">
                        <a:spcBef>
                          <a:spcPts val="0"/>
                        </a:spcBef>
                        <a:spcAft>
                          <a:spcPts val="0"/>
                        </a:spcAft>
                        <a:buFont typeface="Times New Roman"/>
                        <a:buChar char="-"/>
                      </a:pPr>
                      <a:r>
                        <a:rPr lang="en-US" sz="2400">
                          <a:effectLst/>
                        </a:rPr>
                        <a:t>Có thể định nghĩa ra một hoặc nhiều tham số có bên trong thủ tục.</a:t>
                      </a:r>
                    </a:p>
                    <a:p>
                      <a:pPr marL="342900" marR="0" lvl="0" indent="-342900" algn="just">
                        <a:spcBef>
                          <a:spcPts val="0"/>
                        </a:spcBef>
                        <a:spcAft>
                          <a:spcPts val="0"/>
                        </a:spcAft>
                        <a:buFont typeface="Times New Roman"/>
                        <a:buChar char="-"/>
                      </a:pPr>
                      <a:r>
                        <a:rPr lang="en-US" sz="2400">
                          <a:effectLst/>
                        </a:rPr>
                        <a:t>Tên của tham số chỉ có ý nghĩa cục bộ trong thủ tục được định nghĩa.Ta gọi đây là tham số hình thức.</a:t>
                      </a:r>
                    </a:p>
                    <a:p>
                      <a:pPr marL="342900" marR="0" lvl="0" indent="-342900" algn="just">
                        <a:spcBef>
                          <a:spcPts val="0"/>
                        </a:spcBef>
                        <a:spcAft>
                          <a:spcPts val="0"/>
                        </a:spcAft>
                        <a:buFont typeface="Times New Roman"/>
                        <a:buChar char="-"/>
                      </a:pPr>
                      <a:r>
                        <a:rPr lang="en-US" sz="2400">
                          <a:effectLst/>
                        </a:rPr>
                        <a:t>Tên của tham số nên đặt nên đặt có gợi nhớ và duy nhất.</a:t>
                      </a:r>
                    </a:p>
                    <a:p>
                      <a:pPr marL="342900" marR="0" lvl="0" indent="-342900" algn="just">
                        <a:spcBef>
                          <a:spcPts val="0"/>
                        </a:spcBef>
                        <a:spcAft>
                          <a:spcPts val="0"/>
                        </a:spcAft>
                        <a:buFont typeface="Times New Roman"/>
                        <a:buChar char="-"/>
                      </a:pPr>
                      <a:r>
                        <a:rPr lang="en-US" sz="2400">
                          <a:effectLst/>
                        </a:rPr>
                        <a:t>Một thủ tục có tối đa 1024 tham số.</a:t>
                      </a:r>
                      <a:endParaRPr lang="en-US" sz="24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3060716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92207245"/>
              </p:ext>
            </p:extLst>
          </p:nvPr>
        </p:nvGraphicFramePr>
        <p:xfrm>
          <a:off x="228600" y="609600"/>
          <a:ext cx="8534400" cy="5334000"/>
        </p:xfrm>
        <a:graphic>
          <a:graphicData uri="http://schemas.openxmlformats.org/drawingml/2006/table">
            <a:tbl>
              <a:tblPr firstRow="1" firstCol="1" bandRow="1">
                <a:tableStyleId>{5C22544A-7EE6-4342-B048-85BDC9FD1C3A}</a:tableStyleId>
              </a:tblPr>
              <a:tblGrid>
                <a:gridCol w="8534400"/>
              </a:tblGrid>
              <a:tr h="5334000">
                <a:tc>
                  <a:txBody>
                    <a:bodyPr/>
                    <a:lstStyle/>
                    <a:p>
                      <a:pPr marL="0" marR="0" algn="just">
                        <a:spcBef>
                          <a:spcPts val="0"/>
                        </a:spcBef>
                        <a:spcAft>
                          <a:spcPts val="0"/>
                        </a:spcAft>
                      </a:pPr>
                      <a:r>
                        <a:rPr lang="en-US" sz="3600">
                          <a:effectLst/>
                        </a:rPr>
                        <a:t>CREATE PROC[EDURE] tên_thủ_tục</a:t>
                      </a:r>
                    </a:p>
                    <a:p>
                      <a:pPr marL="0" marR="0" algn="just">
                        <a:spcBef>
                          <a:spcPts val="0"/>
                        </a:spcBef>
                        <a:spcAft>
                          <a:spcPts val="0"/>
                        </a:spcAft>
                      </a:pPr>
                      <a:r>
                        <a:rPr lang="en-US" sz="3600">
                          <a:effectLst/>
                        </a:rPr>
                        <a:t>      @tên_tham_số_vào     Kiểu dữ liệu         [=giá_trị][,…]</a:t>
                      </a:r>
                    </a:p>
                    <a:p>
                      <a:pPr marL="0" marR="0" algn="just">
                        <a:spcBef>
                          <a:spcPts val="0"/>
                        </a:spcBef>
                        <a:spcAft>
                          <a:spcPts val="0"/>
                        </a:spcAft>
                      </a:pPr>
                      <a:r>
                        <a:rPr lang="en-US" sz="3600">
                          <a:effectLst/>
                        </a:rPr>
                        <a:t>AS</a:t>
                      </a:r>
                    </a:p>
                    <a:p>
                      <a:pPr marL="0" marR="0" algn="just">
                        <a:spcBef>
                          <a:spcPts val="0"/>
                        </a:spcBef>
                        <a:spcAft>
                          <a:spcPts val="0"/>
                        </a:spcAft>
                      </a:pPr>
                      <a:r>
                        <a:rPr lang="en-US" sz="3600">
                          <a:effectLst/>
                        </a:rPr>
                        <a:t>[DECLARE biến_cục_bộ]</a:t>
                      </a:r>
                    </a:p>
                    <a:p>
                      <a:pPr marL="0" marR="0" algn="just">
                        <a:spcBef>
                          <a:spcPts val="0"/>
                        </a:spcBef>
                        <a:spcAft>
                          <a:spcPts val="0"/>
                        </a:spcAft>
                      </a:pPr>
                      <a:r>
                        <a:rPr lang="en-US" sz="3600">
                          <a:effectLst/>
                        </a:rPr>
                        <a:t>       Các lệnh</a:t>
                      </a:r>
                      <a:endParaRPr lang="en-US" sz="36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894659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a:t>
            </a:r>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40697738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92581535"/>
              </p:ext>
            </p:extLst>
          </p:nvPr>
        </p:nvGraphicFramePr>
        <p:xfrm>
          <a:off x="533400" y="762000"/>
          <a:ext cx="8153400" cy="5974080"/>
        </p:xfrm>
        <a:graphic>
          <a:graphicData uri="http://schemas.openxmlformats.org/drawingml/2006/table">
            <a:tbl>
              <a:tblPr firstRow="1" firstCol="1" bandRow="1">
                <a:tableStyleId>{5C22544A-7EE6-4342-B048-85BDC9FD1C3A}</a:tableStyleId>
              </a:tblPr>
              <a:tblGrid>
                <a:gridCol w="8153400"/>
              </a:tblGrid>
              <a:tr h="5638800">
                <a:tc>
                  <a:txBody>
                    <a:bodyPr/>
                    <a:lstStyle/>
                    <a:p>
                      <a:pPr marL="0" marR="0" algn="just">
                        <a:spcBef>
                          <a:spcPts val="0"/>
                        </a:spcBef>
                        <a:spcAft>
                          <a:spcPts val="0"/>
                        </a:spcAft>
                      </a:pPr>
                      <a:r>
                        <a:rPr lang="en-US" sz="2800">
                          <a:effectLst/>
                        </a:rPr>
                        <a:t>	b2. Tham số đầu ra (Output</a:t>
                      </a:r>
                      <a:r>
                        <a:rPr lang="en-US" sz="2800" smtClean="0">
                          <a:effectLst/>
                        </a:rPr>
                        <a:t>):</a:t>
                      </a:r>
                    </a:p>
                    <a:p>
                      <a:pPr marL="0" marR="0" algn="just">
                        <a:spcBef>
                          <a:spcPts val="0"/>
                        </a:spcBef>
                        <a:spcAft>
                          <a:spcPts val="0"/>
                        </a:spcAft>
                      </a:pPr>
                      <a:r>
                        <a:rPr lang="en-US" sz="2800" smtClean="0">
                          <a:effectLst/>
                        </a:rPr>
                        <a:t> </a:t>
                      </a:r>
                      <a:r>
                        <a:rPr lang="en-US" sz="2800">
                          <a:effectLst/>
                        </a:rPr>
                        <a:t>Trong những ví dụ trên chúng ta thấy rõ ý nghĩa sử dụng của các tham số đầu vào, tuy nhiên trong thực tế chúng ta cũng mong muốn đón nhận các giá trị trả về từ những xử lý bên trong thủ tục thông qua các tham số. khái niệm này còn gọi là tham số đầu ra – là những tham số mà giá trị của nó sẽ được tính toán từ bên trong thủ tục và các giá trị đó được giữ nguyên sau khi thoát ra khỏi thủ tục.</a:t>
                      </a:r>
                    </a:p>
                    <a:p>
                      <a:pPr marL="342900" marR="0" lvl="0" indent="-342900" algn="just">
                        <a:spcBef>
                          <a:spcPts val="0"/>
                        </a:spcBef>
                        <a:spcAft>
                          <a:spcPts val="0"/>
                        </a:spcAft>
                        <a:buFont typeface="Symbol"/>
                        <a:buChar char=""/>
                      </a:pPr>
                      <a:r>
                        <a:rPr lang="en-US" sz="2800">
                          <a:effectLst/>
                        </a:rPr>
                        <a:t>Khái niệm này hoàn toàn giống như tham số truyền theo địa chỉ (by reference) trong một số ngôn ngữ lập trình như :pascal, viasul </a:t>
                      </a:r>
                      <a:r>
                        <a:rPr lang="en-US" sz="2800" smtClean="0">
                          <a:effectLst/>
                        </a:rPr>
                        <a:t>basic, C</a:t>
                      </a:r>
                      <a:endParaRPr lang="en-US" sz="2800">
                        <a:solidFill>
                          <a:srgbClr val="002060"/>
                        </a:solidFill>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70079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64168902"/>
              </p:ext>
            </p:extLst>
          </p:nvPr>
        </p:nvGraphicFramePr>
        <p:xfrm>
          <a:off x="457200" y="762000"/>
          <a:ext cx="8077200" cy="5715000"/>
        </p:xfrm>
        <a:graphic>
          <a:graphicData uri="http://schemas.openxmlformats.org/drawingml/2006/table">
            <a:tbl>
              <a:tblPr firstRow="1" firstCol="1" bandRow="1">
                <a:tableStyleId>{5C22544A-7EE6-4342-B048-85BDC9FD1C3A}</a:tableStyleId>
              </a:tblPr>
              <a:tblGrid>
                <a:gridCol w="8077200"/>
              </a:tblGrid>
              <a:tr h="5715000">
                <a:tc>
                  <a:txBody>
                    <a:bodyPr/>
                    <a:lstStyle/>
                    <a:p>
                      <a:pPr marL="0" marR="0" algn="just">
                        <a:spcBef>
                          <a:spcPts val="0"/>
                        </a:spcBef>
                        <a:spcAft>
                          <a:spcPts val="0"/>
                        </a:spcAft>
                      </a:pPr>
                      <a:r>
                        <a:rPr lang="en-US" sz="2800">
                          <a:effectLst/>
                        </a:rPr>
                        <a:t>CREATE PROC[UDURE]  tên_thủ_tục</a:t>
                      </a:r>
                    </a:p>
                    <a:p>
                      <a:pPr marL="0" marR="0" algn="just">
                        <a:spcBef>
                          <a:spcPts val="0"/>
                        </a:spcBef>
                        <a:spcAft>
                          <a:spcPts val="0"/>
                        </a:spcAft>
                      </a:pPr>
                      <a:r>
                        <a:rPr lang="en-US" sz="2800">
                          <a:effectLst/>
                        </a:rPr>
                        <a:t>	@tên_tham_số    kiểu_dữ liệu     OUTPUT  [,…]</a:t>
                      </a:r>
                    </a:p>
                    <a:p>
                      <a:pPr marL="0" marR="0" algn="just">
                        <a:spcBef>
                          <a:spcPts val="0"/>
                        </a:spcBef>
                        <a:spcAft>
                          <a:spcPts val="0"/>
                        </a:spcAft>
                      </a:pPr>
                      <a:r>
                        <a:rPr lang="en-US" sz="2800">
                          <a:effectLst/>
                        </a:rPr>
                        <a:t>AS</a:t>
                      </a:r>
                    </a:p>
                    <a:p>
                      <a:pPr marL="0" marR="0" algn="just">
                        <a:spcBef>
                          <a:spcPts val="0"/>
                        </a:spcBef>
                        <a:spcAft>
                          <a:spcPts val="0"/>
                        </a:spcAft>
                      </a:pPr>
                      <a:r>
                        <a:rPr lang="en-US" sz="2800">
                          <a:effectLst/>
                        </a:rPr>
                        <a:t>	[DECLARE    biến_cục_bộ]</a:t>
                      </a:r>
                    </a:p>
                    <a:p>
                      <a:pPr marL="0" marR="0" algn="just">
                        <a:spcBef>
                          <a:spcPts val="0"/>
                        </a:spcBef>
                        <a:spcAft>
                          <a:spcPts val="0"/>
                        </a:spcAft>
                      </a:pPr>
                      <a:r>
                        <a:rPr lang="en-US" sz="2800">
                          <a:effectLst/>
                        </a:rPr>
                        <a:t>          Các_lệnh</a:t>
                      </a:r>
                      <a:endParaRPr lang="en-US" sz="28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401020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b="1"/>
              <a:t> STORED </a:t>
            </a:r>
            <a:r>
              <a:rPr lang="en-US" sz="6600" b="1" smtClean="0"/>
              <a:t>PROCEDURE</a:t>
            </a:r>
            <a:endParaRPr lang="en-US" sz="6600" b="1"/>
          </a:p>
        </p:txBody>
      </p:sp>
      <p:sp>
        <p:nvSpPr>
          <p:cNvPr id="3" name="Subtitle 2"/>
          <p:cNvSpPr>
            <a:spLocks noGrp="1"/>
          </p:cNvSpPr>
          <p:nvPr>
            <p:ph type="subTitle" idx="1"/>
          </p:nvPr>
        </p:nvSpPr>
        <p:spPr/>
        <p:txBody>
          <a:bodyPr/>
          <a:lstStyle/>
          <a:p>
            <a:r>
              <a:rPr lang="en-US" smtClean="0"/>
              <a:t>GV: Nguyễn Văn Danh</a:t>
            </a:r>
          </a:p>
          <a:p>
            <a:r>
              <a:rPr lang="en-US" smtClean="0"/>
              <a:t>Khoa: CNTT</a:t>
            </a:r>
          </a:p>
          <a:p>
            <a:r>
              <a:rPr lang="en-US" smtClean="0"/>
              <a:t>Trường: CCĐKT Lý Tự Trọng</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703207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3571101"/>
              </p:ext>
            </p:extLst>
          </p:nvPr>
        </p:nvGraphicFramePr>
        <p:xfrm>
          <a:off x="381000" y="609600"/>
          <a:ext cx="8305800" cy="5867400"/>
        </p:xfrm>
        <a:graphic>
          <a:graphicData uri="http://schemas.openxmlformats.org/drawingml/2006/table">
            <a:tbl>
              <a:tblPr firstRow="1" firstCol="1" bandRow="1">
                <a:tableStyleId>{5C22544A-7EE6-4342-B048-85BDC9FD1C3A}</a:tableStyleId>
              </a:tblPr>
              <a:tblGrid>
                <a:gridCol w="8305800"/>
              </a:tblGrid>
              <a:tr h="5867400">
                <a:tc>
                  <a:txBody>
                    <a:bodyPr/>
                    <a:lstStyle/>
                    <a:p>
                      <a:pPr marL="0" marR="0" algn="just">
                        <a:spcBef>
                          <a:spcPts val="0"/>
                        </a:spcBef>
                        <a:spcAft>
                          <a:spcPts val="0"/>
                        </a:spcAft>
                      </a:pPr>
                      <a:r>
                        <a:rPr lang="en-US" sz="2400">
                          <a:effectLst/>
                        </a:rPr>
                        <a:t>	b3. Thủ tục lồng nhau: Bên trong thủ tục nội tại chúng ta co thể gọi thực hiện các thủ tục nội tại khác. Cấp lồng tối đa là 32 cấp.</a:t>
                      </a:r>
                    </a:p>
                    <a:p>
                      <a:pPr marL="342900" marR="0" lvl="0" indent="-342900" algn="just">
                        <a:spcBef>
                          <a:spcPts val="0"/>
                        </a:spcBef>
                        <a:spcAft>
                          <a:spcPts val="0"/>
                        </a:spcAft>
                        <a:buFont typeface="Symbol"/>
                        <a:buChar char=""/>
                      </a:pPr>
                      <a:r>
                        <a:rPr lang="en-US" sz="2400">
                          <a:effectLst/>
                        </a:rPr>
                        <a:t>Ví dụ: xây dựng thủ tục tính số lượng đặt hàng, tổng số lượng nhập hàng của một vật tư trên một đơn đặt hàng.</a:t>
                      </a:r>
                    </a:p>
                    <a:p>
                      <a:pPr marL="0" marR="0" algn="just">
                        <a:spcBef>
                          <a:spcPts val="0"/>
                        </a:spcBef>
                        <a:spcAft>
                          <a:spcPts val="0"/>
                        </a:spcAft>
                      </a:pPr>
                      <a:r>
                        <a:rPr lang="en-US" sz="2400">
                          <a:effectLst/>
                        </a:rPr>
                        <a:t>Xem ví dụ : SPUD_5</a:t>
                      </a:r>
                    </a:p>
                    <a:p>
                      <a:pPr marL="342900" marR="0" lvl="0" indent="-342900" algn="just">
                        <a:spcBef>
                          <a:spcPts val="0"/>
                        </a:spcBef>
                        <a:spcAft>
                          <a:spcPts val="0"/>
                        </a:spcAft>
                        <a:buFont typeface="Symbol"/>
                        <a:buChar char=""/>
                      </a:pPr>
                      <a:r>
                        <a:rPr lang="en-US" sz="2400">
                          <a:effectLst/>
                        </a:rPr>
                        <a:t>Gỉai quyết: xây dựng một thủ tục mới gọi lại thủ tục spud_4 đã xây dựng.</a:t>
                      </a:r>
                    </a:p>
                    <a:p>
                      <a:pPr marL="0" marR="0" algn="just">
                        <a:spcBef>
                          <a:spcPts val="0"/>
                        </a:spcBef>
                        <a:spcAft>
                          <a:spcPts val="0"/>
                        </a:spcAft>
                      </a:pPr>
                      <a:r>
                        <a:rPr lang="en-US" sz="2400">
                          <a:effectLst/>
                        </a:rPr>
                        <a:t> </a:t>
                      </a:r>
                    </a:p>
                    <a:p>
                      <a:pPr marL="0" marR="0" algn="just">
                        <a:spcBef>
                          <a:spcPts val="0"/>
                        </a:spcBef>
                        <a:spcAft>
                          <a:spcPts val="0"/>
                        </a:spcAft>
                      </a:pPr>
                      <a:r>
                        <a:rPr lang="en-US" sz="2400">
                          <a:effectLst/>
                        </a:rPr>
                        <a:t>Kết quả</a:t>
                      </a:r>
                    </a:p>
                    <a:p>
                      <a:pPr marL="0" marR="0" algn="just">
                        <a:spcBef>
                          <a:spcPts val="0"/>
                        </a:spcBef>
                        <a:spcAft>
                          <a:spcPts val="0"/>
                        </a:spcAft>
                      </a:pPr>
                      <a:r>
                        <a:rPr lang="en-US" sz="2400">
                          <a:effectLst/>
                        </a:rPr>
                        <a:t>Don hang D006, voi vat tu TV29</a:t>
                      </a:r>
                    </a:p>
                    <a:p>
                      <a:pPr marL="0" marR="0" algn="just">
                        <a:spcBef>
                          <a:spcPts val="0"/>
                        </a:spcBef>
                        <a:spcAft>
                          <a:spcPts val="0"/>
                        </a:spcAft>
                      </a:pPr>
                      <a:r>
                        <a:rPr lang="en-US" sz="2400">
                          <a:effectLst/>
                        </a:rPr>
                        <a:t>co so luong dat la: 20</a:t>
                      </a:r>
                    </a:p>
                    <a:p>
                      <a:pPr marL="0" marR="0" algn="just">
                        <a:spcBef>
                          <a:spcPts val="0"/>
                        </a:spcBef>
                        <a:spcAft>
                          <a:spcPts val="0"/>
                        </a:spcAft>
                      </a:pPr>
                      <a:r>
                        <a:rPr lang="en-US" sz="2400">
                          <a:effectLst/>
                        </a:rPr>
                        <a:t>da giao la: 0</a:t>
                      </a:r>
                    </a:p>
                    <a:p>
                      <a:pPr marL="0" marR="0" algn="just">
                        <a:spcBef>
                          <a:spcPts val="0"/>
                        </a:spcBef>
                        <a:spcAft>
                          <a:spcPts val="0"/>
                        </a:spcAft>
                      </a:pPr>
                      <a:r>
                        <a:rPr lang="en-US" sz="2400">
                          <a:effectLst/>
                        </a:rPr>
                        <a:t> </a:t>
                      </a:r>
                      <a:endParaRPr lang="en-US" sz="24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84973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50407328"/>
              </p:ext>
            </p:extLst>
          </p:nvPr>
        </p:nvGraphicFramePr>
        <p:xfrm>
          <a:off x="381000" y="609600"/>
          <a:ext cx="8305800" cy="5791200"/>
        </p:xfrm>
        <a:graphic>
          <a:graphicData uri="http://schemas.openxmlformats.org/drawingml/2006/table">
            <a:tbl>
              <a:tblPr firstRow="1" firstCol="1" bandRow="1">
                <a:tableStyleId>{5C22544A-7EE6-4342-B048-85BDC9FD1C3A}</a:tableStyleId>
              </a:tblPr>
              <a:tblGrid>
                <a:gridCol w="8305800"/>
              </a:tblGrid>
              <a:tr h="5791200">
                <a:tc>
                  <a:txBody>
                    <a:bodyPr/>
                    <a:lstStyle/>
                    <a:p>
                      <a:pPr marL="0" marR="0" algn="just">
                        <a:spcBef>
                          <a:spcPts val="0"/>
                        </a:spcBef>
                        <a:spcAft>
                          <a:spcPts val="0"/>
                        </a:spcAft>
                      </a:pPr>
                      <a:r>
                        <a:rPr lang="en-US" sz="1800">
                          <a:effectLst/>
                        </a:rPr>
                        <a:t>	b4. Dùng bảng tạm trong thủ tục: Đôi khi việc tính toán bên trong thủ tục vô cùng phức tạp mà nếu chỉ căn cứ trên dữ liệu hiện có bên trong các bảng chúng ta không thể tính ra được , vì thế thông thường các bạn có thể tạo ra các bảng ào(View) trước đó hoặc các bảng trung gian ngay bên trong thủ tục để có được các dữ liệu mong muốn cho các tính toán phức tạp. để tạo ra bảng tạm ngay bên trong thủ tục nội tại , các bạn dùng lệnh select into với cú pháp bên dưới</a:t>
                      </a:r>
                    </a:p>
                    <a:p>
                      <a:pPr marL="342900" marR="0" lvl="0" indent="-342900" algn="just">
                        <a:spcBef>
                          <a:spcPts val="0"/>
                        </a:spcBef>
                        <a:spcAft>
                          <a:spcPts val="0"/>
                        </a:spcAft>
                        <a:buFont typeface="Symbol"/>
                        <a:buChar char=""/>
                      </a:pPr>
                      <a:r>
                        <a:rPr lang="en-US" sz="1800">
                          <a:effectLst/>
                        </a:rPr>
                        <a:t>cú pháp: </a:t>
                      </a:r>
                    </a:p>
                    <a:p>
                      <a:pPr marL="0" marR="0" algn="just">
                        <a:spcBef>
                          <a:spcPts val="0"/>
                        </a:spcBef>
                        <a:spcAft>
                          <a:spcPts val="0"/>
                        </a:spcAft>
                      </a:pPr>
                      <a:r>
                        <a:rPr lang="en-US" sz="1800">
                          <a:effectLst/>
                        </a:rPr>
                        <a:t>		SELECT   danh_sách_các`_cột   INTO   #tên_bảng_tạm</a:t>
                      </a:r>
                    </a:p>
                    <a:p>
                      <a:pPr marL="0" marR="0" algn="just">
                        <a:spcBef>
                          <a:spcPts val="0"/>
                        </a:spcBef>
                        <a:spcAft>
                          <a:spcPts val="0"/>
                        </a:spcAft>
                      </a:pPr>
                      <a:r>
                        <a:rPr lang="en-US" sz="1800">
                          <a:effectLst/>
                        </a:rPr>
                        <a:t>		FROM    tên_bảng_gốc.</a:t>
                      </a:r>
                    </a:p>
                    <a:p>
                      <a:pPr marL="0" marR="0" algn="just">
                        <a:spcBef>
                          <a:spcPts val="0"/>
                        </a:spcBef>
                        <a:spcAft>
                          <a:spcPts val="0"/>
                        </a:spcAft>
                      </a:pPr>
                      <a:r>
                        <a:rPr lang="en-US" sz="1800">
                          <a:effectLst/>
                        </a:rPr>
                        <a:t>		    </a:t>
                      </a:r>
                    </a:p>
                    <a:p>
                      <a:pPr marL="342900" marR="0" lvl="0" indent="-342900" algn="just">
                        <a:spcBef>
                          <a:spcPts val="0"/>
                        </a:spcBef>
                        <a:spcAft>
                          <a:spcPts val="0"/>
                        </a:spcAft>
                        <a:buFont typeface="Symbol"/>
                        <a:buChar char=""/>
                      </a:pPr>
                      <a:r>
                        <a:rPr lang="en-US" sz="1800">
                          <a:effectLst/>
                        </a:rPr>
                        <a:t>Ví dụ: Tính ra vật tư có doanh số bán ra cao nhất trong nam tháng bất kỳ.(SPUD_6)</a:t>
                      </a:r>
                    </a:p>
                    <a:p>
                      <a:pPr marL="342900" marR="0" lvl="0" indent="-342900" algn="just">
                        <a:spcBef>
                          <a:spcPts val="0"/>
                        </a:spcBef>
                        <a:spcAft>
                          <a:spcPts val="0"/>
                        </a:spcAft>
                        <a:buFont typeface="Symbol"/>
                        <a:buChar char=""/>
                      </a:pPr>
                      <a:r>
                        <a:rPr lang="en-US" sz="1800">
                          <a:effectLst/>
                        </a:rPr>
                        <a:t>Gỉai quyết:Chúng ta tạo một bảng tạm để tính ra tổng thành tiền bán của các vật tư , sau đó sắp xếp dữ liệu trong bảng tạm giảm dần theo thành tiền . vật tư đầu tiên trong bảng tạm chính là vật tư có doanh số bán cao nhất.</a:t>
                      </a:r>
                    </a:p>
                    <a:p>
                      <a:pPr marL="0" marR="0" algn="just">
                        <a:spcBef>
                          <a:spcPts val="0"/>
                        </a:spcBef>
                        <a:spcAft>
                          <a:spcPts val="0"/>
                        </a:spcAft>
                      </a:pPr>
                      <a:r>
                        <a:rPr lang="en-US" sz="1800">
                          <a:effectLst/>
                        </a:rPr>
                        <a:t>Kết quả: (3 row(s) affected)</a:t>
                      </a:r>
                    </a:p>
                    <a:p>
                      <a:pPr marL="457200" marR="0" algn="just">
                        <a:spcBef>
                          <a:spcPts val="0"/>
                        </a:spcBef>
                        <a:spcAft>
                          <a:spcPts val="0"/>
                        </a:spcAft>
                      </a:pPr>
                      <a:r>
                        <a:rPr lang="en-US" sz="1800">
                          <a:effectLst/>
                        </a:rPr>
                        <a:t>Dau DVD Hitachi 3 Diaco doanh thu cao nhat</a:t>
                      </a:r>
                    </a:p>
                    <a:p>
                      <a:pPr marL="457200" marR="0" algn="just">
                        <a:spcBef>
                          <a:spcPts val="0"/>
                        </a:spcBef>
                        <a:spcAft>
                          <a:spcPts val="0"/>
                        </a:spcAft>
                      </a:pPr>
                      <a:r>
                        <a:rPr lang="en-US" sz="1800">
                          <a:effectLst/>
                        </a:rPr>
                        <a:t>la:34300000.00VND</a:t>
                      </a:r>
                      <a:endParaRPr lang="en-US" sz="1800">
                        <a:effectLst/>
                        <a:latin typeface="Times New Roman"/>
                        <a:ea typeface="SimSun"/>
                      </a:endParaRPr>
                    </a:p>
                  </a:txBody>
                  <a:tcPr marL="68580" marR="68580" marT="0" marB="0"/>
                </a:tc>
              </a:tr>
            </a:tbl>
          </a:graphicData>
        </a:graphic>
      </p:graphicFrame>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274560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3287240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a:t>Mục tiêu bài học</a:t>
            </a:r>
            <a:r>
              <a:rPr lang="en-US" b="1" smtClean="0"/>
              <a:t>:</a:t>
            </a:r>
            <a:endParaRPr lang="en-US"/>
          </a:p>
        </p:txBody>
      </p:sp>
      <p:sp>
        <p:nvSpPr>
          <p:cNvPr id="3" name="Content Placeholder 2"/>
          <p:cNvSpPr>
            <a:spLocks noGrp="1"/>
          </p:cNvSpPr>
          <p:nvPr>
            <p:ph idx="1"/>
          </p:nvPr>
        </p:nvSpPr>
        <p:spPr/>
        <p:txBody>
          <a:bodyPr/>
          <a:lstStyle/>
          <a:p>
            <a:pPr lvl="0"/>
            <a:r>
              <a:rPr lang="en-US"/>
              <a:t>Định </a:t>
            </a:r>
            <a:r>
              <a:rPr lang="en-US" smtClean="0"/>
              <a:t>nghĩa ra các thủ tục</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6877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b="1"/>
              <a:t>Khái niệm: </a:t>
            </a:r>
            <a:endParaRPr lang="en-US"/>
          </a:p>
        </p:txBody>
      </p:sp>
      <p:sp>
        <p:nvSpPr>
          <p:cNvPr id="3" name="Content Placeholder 2"/>
          <p:cNvSpPr>
            <a:spLocks noGrp="1"/>
          </p:cNvSpPr>
          <p:nvPr>
            <p:ph idx="1"/>
          </p:nvPr>
        </p:nvSpPr>
        <p:spPr/>
        <p:txBody>
          <a:bodyPr>
            <a:normAutofit/>
          </a:bodyPr>
          <a:lstStyle/>
          <a:p>
            <a:pPr marL="0" lvl="0" indent="0">
              <a:buNone/>
            </a:pPr>
            <a:r>
              <a:rPr lang="en-US" smtClean="0"/>
              <a:t>Thủ </a:t>
            </a:r>
            <a:r>
              <a:rPr lang="en-US"/>
              <a:t>tục nội tại là một lô(batch) các dòng lệnh, các biến và các cấu trúc điều khiển bên trong ngữ T-SQL dùng để thực hiện một hành động nào đó, tất cả các nội dung của thủ tục nội tại sẽ được lưu trữ tại cơ sở dữ liệu của Microsoft SQL server.</a:t>
            </a:r>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25243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90600"/>
          </a:xfrm>
        </p:spPr>
        <p:txBody>
          <a:bodyPr>
            <a:noAutofit/>
          </a:bodyPr>
          <a:lstStyle/>
          <a:p>
            <a:pPr lvl="1" algn="l" rtl="0">
              <a:spcBef>
                <a:spcPct val="0"/>
              </a:spcBef>
            </a:pPr>
            <a:r>
              <a:rPr lang="en-US" sz="2800" b="1" smtClean="0"/>
              <a:t>3. Các nét đặc trưng và lợi ích của thủ tục</a:t>
            </a:r>
            <a:endParaRPr lang="en-US" sz="2800" b="1"/>
          </a:p>
        </p:txBody>
      </p:sp>
      <p:sp>
        <p:nvSpPr>
          <p:cNvPr id="3" name="Content Placeholder 2"/>
          <p:cNvSpPr>
            <a:spLocks noGrp="1"/>
          </p:cNvSpPr>
          <p:nvPr>
            <p:ph idx="1"/>
          </p:nvPr>
        </p:nvSpPr>
        <p:spPr/>
        <p:txBody>
          <a:bodyPr>
            <a:normAutofit/>
          </a:bodyPr>
          <a:lstStyle/>
          <a:p>
            <a:pPr lvl="0"/>
            <a:r>
              <a:rPr lang="en-US" sz="3200"/>
              <a:t>Giống như những ngôn ngữ lập trình khác , có: tên thủ tục tham số truyền giá trị vào và tham số đón nhận giá trị trả về.</a:t>
            </a:r>
          </a:p>
          <a:p>
            <a:pPr lvl="0"/>
            <a:r>
              <a:rPr lang="en-US" sz="3200" b="1"/>
              <a:t>C</a:t>
            </a:r>
            <a:r>
              <a:rPr lang="en-US" sz="3200"/>
              <a:t>ho phép gọi thực thi một thủ tục nội tại khác đã có trước đó.</a:t>
            </a:r>
          </a:p>
          <a:p>
            <a:pPr lvl="0"/>
            <a:r>
              <a:rPr lang="en-US" sz="3200"/>
              <a:t>Phạm vi họat động của thủ tục do người dùg tạo ra chỉ có tính cục bộ bên trong một cơ sở dữ liệu lưu trữ thủ tục đó.</a:t>
            </a:r>
          </a:p>
          <a:p>
            <a:pPr marL="0" indent="0">
              <a:buNone/>
            </a:pPr>
            <a:endParaRPr lang="en-US" sz="3200"/>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17430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rmAutofit fontScale="90000"/>
          </a:bodyPr>
          <a:lstStyle/>
          <a:p>
            <a:pPr lvl="1" algn="l" rtl="0">
              <a:spcBef>
                <a:spcPct val="0"/>
              </a:spcBef>
            </a:pPr>
            <a:r>
              <a:rPr lang="en-US" sz="3600" b="1" smtClean="0"/>
              <a:t>3. Các nét đặc trưng và lợi ích của thủ tục</a:t>
            </a:r>
            <a:endParaRPr lang="en-US" sz="4000" b="1">
              <a:solidFill>
                <a:srgbClr val="C00000"/>
              </a:solidFill>
            </a:endParaRPr>
          </a:p>
        </p:txBody>
      </p:sp>
      <p:sp>
        <p:nvSpPr>
          <p:cNvPr id="3" name="Content Placeholder 2"/>
          <p:cNvSpPr>
            <a:spLocks noGrp="1"/>
          </p:cNvSpPr>
          <p:nvPr>
            <p:ph idx="1"/>
          </p:nvPr>
        </p:nvSpPr>
        <p:spPr>
          <a:xfrm>
            <a:off x="457200" y="1371600"/>
            <a:ext cx="8229600" cy="5105400"/>
          </a:xfrm>
        </p:spPr>
        <p:txBody>
          <a:bodyPr>
            <a:normAutofit/>
          </a:bodyPr>
          <a:lstStyle/>
          <a:p>
            <a:pPr lvl="0"/>
            <a:r>
              <a:rPr lang="en-US"/>
              <a:t>Chấp nhận những tham số vào và trả về những giá trị được chứa trong các tham số ra để gọi những thủ tục hoặc xử lý theo lô.</a:t>
            </a:r>
          </a:p>
          <a:p>
            <a:pPr lvl="0"/>
            <a:r>
              <a:rPr lang="en-US"/>
              <a:t>Trả về các trạng thái giá trị để gọi những thủ tục hoặc thực hiện các xử lý theo lô để cho biết việc thực hiện thành công hay thất bại, nếu thất bại thì lý do vì sao thất bại</a:t>
            </a:r>
            <a:r>
              <a:rPr lang="en-US" smtClean="0"/>
              <a:t>.</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2487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3. Các nét đặc trưng và lợi ích của thủ tục</a:t>
            </a:r>
            <a:endParaRPr lang="en-US"/>
          </a:p>
        </p:txBody>
      </p:sp>
      <p:sp>
        <p:nvSpPr>
          <p:cNvPr id="3" name="Content Placeholder 2"/>
          <p:cNvSpPr>
            <a:spLocks noGrp="1"/>
          </p:cNvSpPr>
          <p:nvPr>
            <p:ph idx="1"/>
          </p:nvPr>
        </p:nvSpPr>
        <p:spPr/>
        <p:txBody>
          <a:bodyPr>
            <a:normAutofit/>
          </a:bodyPr>
          <a:lstStyle/>
          <a:p>
            <a:pPr lvl="0"/>
            <a:r>
              <a:rPr lang="en-US" sz="2800"/>
              <a:t>Chúng cho phép thực thi nhanh </a:t>
            </a:r>
            <a:r>
              <a:rPr lang="en-US" sz="2800" smtClean="0"/>
              <a:t>hơn.</a:t>
            </a:r>
          </a:p>
          <a:p>
            <a:pPr lvl="0"/>
            <a:r>
              <a:rPr lang="en-US" sz="2800"/>
              <a:t>Chúng có thể làm giảm bớt vấn đề kẹt đường truyền mạng</a:t>
            </a:r>
            <a:endParaRPr lang="en-US" sz="2800" smtClean="0"/>
          </a:p>
          <a:p>
            <a:pPr lvl="0"/>
            <a:r>
              <a:rPr lang="en-US" sz="2800"/>
              <a:t>Chúng có thể sử dụng trong vấn đề bảo mật của </a:t>
            </a:r>
            <a:r>
              <a:rPr lang="en-US" sz="2800" smtClean="0"/>
              <a:t>máy.</a:t>
            </a:r>
          </a:p>
          <a:p>
            <a:r>
              <a:rPr lang="en-US" sz="2800"/>
              <a:t>Một stored procedure được tạo bằng lệnh Create Procedure, và có thể thay đổi bằng cách dùng lệnh Alter Procedure, và có thể xóa bằng cách dùng lệnh Drop Procedure trong lập lệnh của Transact – SQL.</a:t>
            </a:r>
          </a:p>
          <a:p>
            <a:pPr lvl="0"/>
            <a:endParaRPr lang="en-US" sz="2800" smtClean="0"/>
          </a:p>
          <a:p>
            <a:pPr lvl="0"/>
            <a:endParaRPr lang="en-US" sz="280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351427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838200"/>
          </a:xfrm>
        </p:spPr>
        <p:txBody>
          <a:bodyPr/>
          <a:lstStyle/>
          <a:p>
            <a:r>
              <a:rPr lang="en-US" b="1" smtClean="0"/>
              <a:t>4.   Cách </a:t>
            </a:r>
            <a:r>
              <a:rPr lang="en-US" b="1"/>
              <a:t>xây dựng thủ tục </a:t>
            </a:r>
            <a:endParaRPr lang="en-US"/>
          </a:p>
        </p:txBody>
      </p:sp>
      <p:sp>
        <p:nvSpPr>
          <p:cNvPr id="3" name="Content Placeholder 2"/>
          <p:cNvSpPr>
            <a:spLocks noGrp="1"/>
          </p:cNvSpPr>
          <p:nvPr>
            <p:ph idx="1"/>
          </p:nvPr>
        </p:nvSpPr>
        <p:spPr>
          <a:xfrm>
            <a:off x="304800" y="1066800"/>
            <a:ext cx="8610600" cy="5715000"/>
          </a:xfrm>
        </p:spPr>
        <p:txBody>
          <a:bodyPr>
            <a:normAutofit/>
          </a:bodyPr>
          <a:lstStyle/>
          <a:p>
            <a:pPr marL="0" indent="0">
              <a:buNone/>
            </a:pPr>
            <a:r>
              <a:rPr lang="en-US"/>
              <a:t>CREATE PROCEDURE tên_thủ_tục [(danh_sách_tham_số)] </a:t>
            </a:r>
            <a:br>
              <a:rPr lang="en-US"/>
            </a:br>
            <a:r>
              <a:rPr lang="en-US"/>
              <a:t>[WITH RECOMPILE|ENCRYPTION|RECOMPILE,ENCRYPTION] </a:t>
            </a:r>
            <a:br>
              <a:rPr lang="en-US"/>
            </a:br>
            <a:r>
              <a:rPr lang="en-US"/>
              <a:t>AS </a:t>
            </a:r>
          </a:p>
          <a:p>
            <a:pPr marL="0" indent="0">
              <a:buNone/>
            </a:pPr>
            <a:r>
              <a:rPr lang="en-US"/>
              <a:t>Các_câu_lệnh_của_thủ_tục </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105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4.   Cách xây dựng thủ tục </a:t>
            </a:r>
            <a:endParaRPr lang="en-US"/>
          </a:p>
        </p:txBody>
      </p:sp>
      <p:sp>
        <p:nvSpPr>
          <p:cNvPr id="3" name="Content Placeholder 2"/>
          <p:cNvSpPr>
            <a:spLocks noGrp="1"/>
          </p:cNvSpPr>
          <p:nvPr>
            <p:ph idx="1"/>
          </p:nvPr>
        </p:nvSpPr>
        <p:spPr/>
        <p:txBody>
          <a:bodyPr>
            <a:normAutofit lnSpcReduction="10000"/>
          </a:bodyPr>
          <a:lstStyle/>
          <a:p>
            <a:pPr>
              <a:lnSpc>
                <a:spcPct val="80000"/>
              </a:lnSpc>
            </a:pPr>
            <a:r>
              <a:rPr lang="en-US"/>
              <a:t>tên_thủ_tục 	Tên của thủ tục cần tạo. Tên phải tuân theo qui tắc định danh và không được vượt quá 128 ký tự. 	</a:t>
            </a:r>
          </a:p>
          <a:p>
            <a:pPr>
              <a:lnSpc>
                <a:spcPct val="80000"/>
              </a:lnSpc>
            </a:pPr>
            <a:r>
              <a:rPr lang="en-US"/>
              <a:t>danh_sách_tham_số 	Các tham số của thủ tục được khai báo ngay sau tên thủ tục và nếu thủ tục có nhiều tham số thì các khai báo phân cách nhau bởi dấu phẩy. Khai báo của mỗi một tham số tối thiểu phải bao gồm hai phần: </a:t>
            </a:r>
          </a:p>
          <a:p>
            <a:pPr>
              <a:lnSpc>
                <a:spcPct val="80000"/>
              </a:lnSpc>
            </a:pPr>
            <a:endParaRPr lang="en-US"/>
          </a:p>
          <a:p>
            <a:pPr>
              <a:lnSpc>
                <a:spcPct val="80000"/>
              </a:lnSpc>
            </a:pPr>
            <a:r>
              <a:rPr lang="en-US"/>
              <a:t>• tên tham số được bắt đầu bởi dấu @. </a:t>
            </a:r>
          </a:p>
          <a:p>
            <a:pPr>
              <a:lnSpc>
                <a:spcPct val="80000"/>
              </a:lnSpc>
            </a:pPr>
            <a:endParaRPr lang="en-US"/>
          </a:p>
          <a:p>
            <a:pPr>
              <a:lnSpc>
                <a:spcPct val="80000"/>
              </a:lnSpc>
            </a:pPr>
            <a:r>
              <a:rPr lang="en-US"/>
              <a:t>• kiểu dữ liệu của tham số </a:t>
            </a:r>
          </a:p>
          <a:p>
            <a:pPr>
              <a:lnSpc>
                <a:spcPct val="80000"/>
              </a:lnSpc>
            </a:pPr>
            <a:endParaRPr lang="en-US"/>
          </a:p>
          <a:p>
            <a:pPr>
              <a:lnSpc>
                <a:spcPct val="80000"/>
              </a:lnSpc>
            </a:pPr>
            <a:r>
              <a:rPr lang="en-US" b="1"/>
              <a:t>Ví dụ: </a:t>
            </a:r>
            <a:endParaRPr lang="en-US"/>
          </a:p>
          <a:p>
            <a:pPr>
              <a:lnSpc>
                <a:spcPct val="80000"/>
              </a:lnSpc>
            </a:pPr>
            <a:r>
              <a:rPr lang="en-US"/>
              <a:t>@mamonhoc nvarchar(10) 	</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46897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191</TotalTime>
  <Words>903</Words>
  <Application>Microsoft Office PowerPoint</Application>
  <PresentationFormat>On-screen Show (4:3)</PresentationFormat>
  <Paragraphs>164</Paragraphs>
  <Slides>22</Slides>
  <Notes>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Clarity</vt:lpstr>
      <vt:lpstr>PowerPoint Presentation</vt:lpstr>
      <vt:lpstr> STORED PROCEDURE</vt:lpstr>
      <vt:lpstr>Mục tiêu bài học:</vt:lpstr>
      <vt:lpstr>2. Khái niệm: </vt:lpstr>
      <vt:lpstr>3. Các nét đặc trưng và lợi ích của thủ tục</vt:lpstr>
      <vt:lpstr>3. Các nét đặc trưng và lợi ích của thủ tục</vt:lpstr>
      <vt:lpstr>3. Các nét đặc trưng và lợi ích của thủ tục</vt:lpstr>
      <vt:lpstr>4.   Cách xây dựng thủ tục </vt:lpstr>
      <vt:lpstr>4.   Cách xây dựng thủ tục </vt:lpstr>
      <vt:lpstr>4.   Cách xây dựng thủ tục </vt:lpstr>
      <vt:lpstr>5. Cú pháp gọi thực thi thủ tục</vt:lpstr>
      <vt:lpstr>6. Cú pháp thay sửa đổi nội dung của thủ tục (ALTER PROCEDURE)</vt:lpstr>
      <vt:lpstr>7. Cú pháp huỷ thủ tục(DROP PROCEDURE)</vt:lpstr>
      <vt:lpstr>8. Các kiểu Stored Procedure</vt:lpstr>
      <vt:lpstr>PowerPoint Presentation</vt:lpstr>
      <vt:lpstr>PowerPoint Presentation</vt:lpstr>
      <vt:lpstr>Ví dụ:</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Danh</dc:creator>
  <cp:lastModifiedBy>Danh</cp:lastModifiedBy>
  <cp:revision>18</cp:revision>
  <dcterms:created xsi:type="dcterms:W3CDTF">2006-08-16T00:00:00Z</dcterms:created>
  <dcterms:modified xsi:type="dcterms:W3CDTF">2011-11-08T01:09:36Z</dcterms:modified>
</cp:coreProperties>
</file>